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8" r:id="rId4"/>
    <p:sldId id="258" r:id="rId5"/>
    <p:sldId id="259" r:id="rId6"/>
    <p:sldId id="261" r:id="rId7"/>
    <p:sldId id="266" r:id="rId8"/>
    <p:sldId id="267" r:id="rId9"/>
    <p:sldId id="264" r:id="rId10"/>
    <p:sldId id="265" r:id="rId11"/>
    <p:sldId id="260" r:id="rId12"/>
    <p:sldId id="273" r:id="rId13"/>
    <p:sldId id="262" r:id="rId14"/>
    <p:sldId id="272" r:id="rId15"/>
    <p:sldId id="274" r:id="rId16"/>
    <p:sldId id="263" r:id="rId17"/>
    <p:sldId id="271" r:id="rId18"/>
    <p:sldId id="275" r:id="rId19"/>
    <p:sldId id="276" r:id="rId20"/>
    <p:sldId id="287" r:id="rId21"/>
    <p:sldId id="277" r:id="rId22"/>
    <p:sldId id="289" r:id="rId23"/>
    <p:sldId id="278" r:id="rId24"/>
    <p:sldId id="279" r:id="rId25"/>
    <p:sldId id="293" r:id="rId26"/>
    <p:sldId id="290" r:id="rId27"/>
    <p:sldId id="291" r:id="rId28"/>
    <p:sldId id="295" r:id="rId29"/>
    <p:sldId id="292" r:id="rId30"/>
    <p:sldId id="294" r:id="rId31"/>
    <p:sldId id="280" r:id="rId32"/>
    <p:sldId id="296" r:id="rId33"/>
    <p:sldId id="281" r:id="rId34"/>
    <p:sldId id="282" r:id="rId35"/>
    <p:sldId id="283" r:id="rId36"/>
    <p:sldId id="284" r:id="rId37"/>
    <p:sldId id="285" r:id="rId38"/>
    <p:sldId id="286" r:id="rId39"/>
    <p:sldId id="298" r:id="rId40"/>
    <p:sldId id="297" r:id="rId41"/>
    <p:sldId id="299" r:id="rId42"/>
    <p:sldId id="300" r:id="rId43"/>
    <p:sldId id="301" r:id="rId44"/>
    <p:sldId id="302" r:id="rId45"/>
    <p:sldId id="303"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p:cViewPr varScale="1">
        <p:scale>
          <a:sx n="74" d="100"/>
          <a:sy n="74" d="100"/>
        </p:scale>
        <p:origin x="1302" y="54"/>
      </p:cViewPr>
      <p:guideLst>
        <p:guide orient="horz" pos="2160"/>
        <p:guide pos="2880"/>
      </p:guideLst>
    </p:cSldViewPr>
  </p:slideViewPr>
  <p:outlineViewPr>
    <p:cViewPr>
      <p:scale>
        <a:sx n="33" d="100"/>
        <a:sy n="33" d="100"/>
      </p:scale>
      <p:origin x="0" y="238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407B0AA2-E536-4243-A900-1ACC0FCD551D}" type="datetimeFigureOut">
              <a:rPr lang="en-US" smtClean="0"/>
              <a:pPr/>
              <a:t>4/4/2024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B9ABE63-13BD-40E6-A6D9-0E6848FDAE4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7B0AA2-E536-4243-A900-1ACC0FCD551D}" type="datetimeFigureOut">
              <a:rPr lang="en-US" smtClean="0"/>
              <a:pPr/>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ABE63-13BD-40E6-A6D9-0E6848FDAE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7B0AA2-E536-4243-A900-1ACC0FCD551D}" type="datetimeFigureOut">
              <a:rPr lang="en-US" smtClean="0"/>
              <a:pPr/>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ABE63-13BD-40E6-A6D9-0E6848FDAE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7B0AA2-E536-4243-A900-1ACC0FCD551D}" type="datetimeFigureOut">
              <a:rPr lang="en-US" smtClean="0"/>
              <a:pPr/>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ABE63-13BD-40E6-A6D9-0E6848FDAE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407B0AA2-E536-4243-A900-1ACC0FCD551D}" type="datetimeFigureOut">
              <a:rPr lang="en-US" smtClean="0"/>
              <a:pPr/>
              <a:t>4/4/2024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B9ABE63-13BD-40E6-A6D9-0E6848FDAE4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7B0AA2-E536-4243-A900-1ACC0FCD551D}" type="datetimeFigureOut">
              <a:rPr lang="en-US" smtClean="0"/>
              <a:pPr/>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8B9ABE63-13BD-40E6-A6D9-0E6848FDAE4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07B0AA2-E536-4243-A900-1ACC0FCD551D}" type="datetimeFigureOut">
              <a:rPr lang="en-US" smtClean="0"/>
              <a:pPr/>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8B9ABE63-13BD-40E6-A6D9-0E6848FDAE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07B0AA2-E536-4243-A900-1ACC0FCD551D}" type="datetimeFigureOut">
              <a:rPr lang="en-US" smtClean="0"/>
              <a:pPr/>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ABE63-13BD-40E6-A6D9-0E6848FDAE4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B0AA2-E536-4243-A900-1ACC0FCD551D}" type="datetimeFigureOut">
              <a:rPr lang="en-US" smtClean="0"/>
              <a:pPr/>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ABE63-13BD-40E6-A6D9-0E6848FDAE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407B0AA2-E536-4243-A900-1ACC0FCD551D}" type="datetimeFigureOut">
              <a:rPr lang="en-US" smtClean="0"/>
              <a:pPr/>
              <a:t>4/4/2024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B9ABE63-13BD-40E6-A6D9-0E6848FDAE4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407B0AA2-E536-4243-A900-1ACC0FCD551D}" type="datetimeFigureOut">
              <a:rPr lang="en-US" smtClean="0"/>
              <a:pPr/>
              <a:t>4/4/2024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B9ABE63-13BD-40E6-A6D9-0E6848FDAE4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07B0AA2-E536-4243-A900-1ACC0FCD551D}" type="datetimeFigureOut">
              <a:rPr lang="en-US" smtClean="0"/>
              <a:pPr/>
              <a:t>4/4/2024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B9ABE63-13BD-40E6-A6D9-0E6848FDAE4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ao.org/3/a-i5588e.pdf" TargetMode="External"/><Relationship Id="rId2" Type="http://schemas.openxmlformats.org/officeDocument/2006/relationships/hyperlink" Target="https://youmatter.world/en/definition/definitions-globalization-definition-benefits-effects-exampl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fao.org/home/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fao.org/3/I9535EN/i9535en.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un.org/development/desa/en/news/population/2018-revision-of-world-urbanization-prospect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youmatter.world/en/definition/biodiversity-definition/" TargetMode="External"/><Relationship Id="rId2" Type="http://schemas.openxmlformats.org/officeDocument/2006/relationships/hyperlink" Target="https://www.researchgate.net/publication/325674051_Biodiversity_loss_along_a_gradient_of_deforestation_in_Amazonian_landscap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un.org/esa/forests/wp-content/uploads/bsk-pdf-manager/83_FACT_SHEET_FORESTSANDPEOPLE.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youmatter.world/en/definition/soil-erosion-degradation-defini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youmatter.world/en/definition/soil-erosion-degradation-defini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youmatter.world/en/definition/definitions-greenhouse-effect-what-is-it-definition-and-role-in-global-warming/" TargetMode="External"/><Relationship Id="rId2" Type="http://schemas.openxmlformats.org/officeDocument/2006/relationships/hyperlink" Target="https://www.worldwildlife.org/threats/deforestation" TargetMode="External"/><Relationship Id="rId1" Type="http://schemas.openxmlformats.org/officeDocument/2006/relationships/slideLayout" Target="../slideLayouts/slideLayout2.xml"/><Relationship Id="rId4" Type="http://schemas.openxmlformats.org/officeDocument/2006/relationships/hyperlink" Target="https://youmatter.world/en/definition/climate-change-meaning-definition-causes-and-consequenc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reenfacts.org/glossary/def/desertification.htm" TargetMode="External"/><Relationship Id="rId2" Type="http://schemas.openxmlformats.org/officeDocument/2006/relationships/hyperlink" Target="https://www.greenfacts.org/en/desertification/figtableboxes/appendix-a.htm" TargetMode="External"/><Relationship Id="rId1" Type="http://schemas.openxmlformats.org/officeDocument/2006/relationships/slideLayout" Target="../slideLayouts/slideLayout2.xml"/><Relationship Id="rId6" Type="http://schemas.openxmlformats.org/officeDocument/2006/relationships/hyperlink" Target="https://www.greenfacts.org/glossary/pqrs/production-productivity.htm" TargetMode="External"/><Relationship Id="rId5" Type="http://schemas.openxmlformats.org/officeDocument/2006/relationships/hyperlink" Target="https://www.greenfacts.org/glossary/def/drylands.htm" TargetMode="External"/><Relationship Id="rId4" Type="http://schemas.openxmlformats.org/officeDocument/2006/relationships/hyperlink" Target="https://www.greenfacts.org/glossary/def/degradation-of-ecosystems.ht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arketbusinessnews.com/global-warming-set-to-accelerate-so-prepare-to-adapt-scientists-warn/51846" TargetMode="External"/><Relationship Id="rId2" Type="http://schemas.openxmlformats.org/officeDocument/2006/relationships/hyperlink" Target="https://marketbusinessnews.com/financial-glossary/hockey-stick-char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981199"/>
          </a:xfrm>
        </p:spPr>
        <p:txBody>
          <a:bodyPr>
            <a:normAutofit fontScale="90000"/>
          </a:bodyPr>
          <a:lstStyle/>
          <a:p>
            <a:r>
              <a:rPr lang="en-US" dirty="0">
                <a:solidFill>
                  <a:srgbClr val="FF0000"/>
                </a:solidFill>
              </a:rPr>
              <a:t>Major Global Environmental Problem: Pollution-M. </a:t>
            </a:r>
            <a:r>
              <a:rPr lang="en-US" dirty="0" err="1">
                <a:solidFill>
                  <a:srgbClr val="FF0000"/>
                </a:solidFill>
              </a:rPr>
              <a:t>Sarma</a:t>
            </a:r>
            <a:r>
              <a:rPr lang="en-US" dirty="0">
                <a:solidFill>
                  <a:srgbClr val="FF0000"/>
                </a:solidFill>
              </a:rPr>
              <a:t> </a:t>
            </a:r>
          </a:p>
        </p:txBody>
      </p:sp>
      <p:sp>
        <p:nvSpPr>
          <p:cNvPr id="3" name="Subtitle 2"/>
          <p:cNvSpPr>
            <a:spLocks noGrp="1"/>
          </p:cNvSpPr>
          <p:nvPr>
            <p:ph type="subTitle" idx="1"/>
          </p:nvPr>
        </p:nvSpPr>
        <p:spPr>
          <a:xfrm>
            <a:off x="304800" y="2133600"/>
            <a:ext cx="8839200" cy="5105400"/>
          </a:xfrm>
        </p:spPr>
        <p:txBody>
          <a:bodyPr>
            <a:normAutofit fontScale="85000" lnSpcReduction="10000"/>
          </a:bodyPr>
          <a:lstStyle/>
          <a:p>
            <a:r>
              <a:rPr lang="en-US" dirty="0"/>
              <a:t>Environmental pollution is a broad concept which includes pollution of various biological and physical components of the planet as a result of human activities. Going by this definition, it can be categorized into various types. When we talk about the different types, we usually refer to the pollution of </a:t>
            </a:r>
            <a:r>
              <a:rPr lang="en-US" dirty="0">
                <a:solidFill>
                  <a:srgbClr val="FFFF00"/>
                </a:solidFill>
              </a:rPr>
              <a:t>air, water, and land</a:t>
            </a:r>
            <a:r>
              <a:rPr lang="en-US" dirty="0"/>
              <a:t>. What we fail to understand, is the fact that this concept also includes </a:t>
            </a:r>
            <a:r>
              <a:rPr lang="en-US" dirty="0">
                <a:solidFill>
                  <a:srgbClr val="FFFF00"/>
                </a:solidFill>
              </a:rPr>
              <a:t>noise pollution, thermal pollution, and radiation pollution</a:t>
            </a:r>
            <a:r>
              <a:rPr lang="en-US" dirty="0"/>
              <a:t>. We cannot afford to turn a blind eye to this environmental issue any more, as the pollutants are being dumped in the environment at a rate which far exceeds the rate at which it can accommodate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Pollution</a:t>
            </a:r>
          </a:p>
        </p:txBody>
      </p:sp>
      <p:sp>
        <p:nvSpPr>
          <p:cNvPr id="3" name="Content Placeholder 2"/>
          <p:cNvSpPr>
            <a:spLocks noGrp="1"/>
          </p:cNvSpPr>
          <p:nvPr>
            <p:ph idx="1"/>
          </p:nvPr>
        </p:nvSpPr>
        <p:spPr/>
        <p:txBody>
          <a:bodyPr/>
          <a:lstStyle/>
          <a:p>
            <a:endParaRPr lang="en-US"/>
          </a:p>
        </p:txBody>
      </p:sp>
      <p:pic>
        <p:nvPicPr>
          <p:cNvPr id="3074" name="Picture 2" descr="C:\Users\MSARMA\Downloads\images.jpg"/>
          <p:cNvPicPr>
            <a:picLocks noChangeAspect="1" noChangeArrowheads="1"/>
          </p:cNvPicPr>
          <p:nvPr/>
        </p:nvPicPr>
        <p:blipFill>
          <a:blip r:embed="rId2"/>
          <a:srcRect/>
          <a:stretch>
            <a:fillRect/>
          </a:stretch>
        </p:blipFill>
        <p:spPr bwMode="auto">
          <a:xfrm>
            <a:off x="533400" y="1524000"/>
            <a:ext cx="8077200" cy="44767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279864"/>
          </a:xfrm>
        </p:spPr>
        <p:txBody>
          <a:bodyPr>
            <a:noAutofit/>
          </a:bodyPr>
          <a:lstStyle/>
          <a:p>
            <a:endParaRPr lang="en-US" sz="3200" dirty="0"/>
          </a:p>
        </p:txBody>
      </p:sp>
      <p:sp>
        <p:nvSpPr>
          <p:cNvPr id="3" name="Content Placeholder 2"/>
          <p:cNvSpPr>
            <a:spLocks noGrp="1"/>
          </p:cNvSpPr>
          <p:nvPr>
            <p:ph idx="1"/>
          </p:nvPr>
        </p:nvSpPr>
        <p:spPr>
          <a:xfrm>
            <a:off x="457200" y="914400"/>
            <a:ext cx="8229600" cy="5258117"/>
          </a:xfrm>
        </p:spPr>
        <p:txBody>
          <a:bodyPr>
            <a:noAutofit/>
          </a:bodyPr>
          <a:lstStyle/>
          <a:p>
            <a:pPr>
              <a:buNone/>
            </a:pPr>
            <a:r>
              <a:rPr lang="en-US" sz="2400" dirty="0"/>
              <a:t>c) </a:t>
            </a:r>
            <a:r>
              <a:rPr lang="en-US" sz="2400" dirty="0">
                <a:solidFill>
                  <a:srgbClr val="FFC000"/>
                </a:solidFill>
              </a:rPr>
              <a:t>Air Pollution</a:t>
            </a:r>
            <a:r>
              <a:rPr lang="en-US" sz="2400" dirty="0"/>
              <a:t>: (a) depletion of ozone layer, (b) increase in the concentration of greenhouse gases in the atmosphere, (c) decrease in the quality of </a:t>
            </a:r>
            <a:r>
              <a:rPr lang="en-US" sz="2400" dirty="0" err="1"/>
              <a:t>air,etc</a:t>
            </a:r>
            <a:r>
              <a:rPr lang="en-US" sz="2400" dirty="0"/>
              <a:t>. </a:t>
            </a:r>
          </a:p>
          <a:p>
            <a:pPr>
              <a:buNone/>
            </a:pPr>
            <a:r>
              <a:rPr lang="en-US" sz="2400" dirty="0"/>
              <a:t>(ii) </a:t>
            </a:r>
            <a:r>
              <a:rPr lang="en-US" sz="2400" dirty="0">
                <a:solidFill>
                  <a:srgbClr val="FF0000"/>
                </a:solidFill>
              </a:rPr>
              <a:t>Social Pollution</a:t>
            </a:r>
            <a:r>
              <a:rPr lang="en-US" sz="2400" dirty="0"/>
              <a:t>: Pollution caused in different aspects of the society due to cumulative effects of extreme events/ hazards and pollution. Social pollution may be further divided into several sub-types.</a:t>
            </a:r>
          </a:p>
          <a:p>
            <a:pPr>
              <a:buNone/>
            </a:pPr>
            <a:r>
              <a:rPr lang="en-US" sz="2400" dirty="0"/>
              <a:t>(A) </a:t>
            </a:r>
            <a:r>
              <a:rPr lang="en-US" sz="2400" dirty="0">
                <a:solidFill>
                  <a:srgbClr val="FFC000"/>
                </a:solidFill>
              </a:rPr>
              <a:t>Population Explosion</a:t>
            </a:r>
          </a:p>
          <a:p>
            <a:pPr>
              <a:buNone/>
            </a:pPr>
            <a:r>
              <a:rPr lang="en-US" sz="2400" dirty="0"/>
              <a:t>(B</a:t>
            </a:r>
            <a:r>
              <a:rPr lang="en-US" sz="2400" dirty="0">
                <a:solidFill>
                  <a:srgbClr val="FFC000"/>
                </a:solidFill>
              </a:rPr>
              <a:t>) Sociological Pollution</a:t>
            </a:r>
          </a:p>
          <a:p>
            <a:pPr>
              <a:buNone/>
            </a:pPr>
            <a:r>
              <a:rPr lang="en-US" sz="2400" dirty="0"/>
              <a:t>       Examples: (a) educational and social backwardness, (b) crimes, (c) perpetual quarrels (d)wars, (e) communal riots etc.</a:t>
            </a:r>
          </a:p>
          <a:p>
            <a:pPr>
              <a:buNone/>
            </a:pPr>
            <a:r>
              <a:rPr lang="en-US" sz="2400" dirty="0"/>
              <a:t>(C) </a:t>
            </a:r>
            <a:r>
              <a:rPr lang="en-US" sz="2400" dirty="0">
                <a:solidFill>
                  <a:srgbClr val="FFC000"/>
                </a:solidFill>
              </a:rPr>
              <a:t>Economic Pollution</a:t>
            </a:r>
            <a:r>
              <a:rPr lang="en-US" sz="2400" dirty="0"/>
              <a:t>: Example: Poverty</a:t>
            </a:r>
          </a:p>
          <a:p>
            <a:pPr>
              <a:buNone/>
            </a:pPr>
            <a:r>
              <a:rPr lang="en-US" sz="24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MSARMA\Downloads\environment-pollution-6-638.jpg"/>
          <p:cNvPicPr>
            <a:picLocks noGrp="1" noChangeAspect="1" noChangeArrowheads="1"/>
          </p:cNvPicPr>
          <p:nvPr>
            <p:ph idx="1"/>
          </p:nvPr>
        </p:nvPicPr>
        <p:blipFill>
          <a:blip r:embed="rId2"/>
          <a:srcRect/>
          <a:stretch>
            <a:fillRect/>
          </a:stretch>
        </p:blipFill>
        <p:spPr bwMode="auto">
          <a:xfrm>
            <a:off x="304801" y="381000"/>
            <a:ext cx="8839200" cy="6172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r>
              <a:rPr lang="en-US" dirty="0"/>
              <a:t>Pollution of </a:t>
            </a:r>
            <a:r>
              <a:rPr lang="en-US" dirty="0" err="1"/>
              <a:t>Ganga</a:t>
            </a:r>
            <a:r>
              <a:rPr lang="en-US" dirty="0"/>
              <a:t> river</a:t>
            </a:r>
          </a:p>
        </p:txBody>
      </p:sp>
      <p:sp>
        <p:nvSpPr>
          <p:cNvPr id="3" name="Content Placeholder 2"/>
          <p:cNvSpPr>
            <a:spLocks noGrp="1"/>
          </p:cNvSpPr>
          <p:nvPr>
            <p:ph idx="1"/>
          </p:nvPr>
        </p:nvSpPr>
        <p:spPr/>
        <p:txBody>
          <a:bodyPr/>
          <a:lstStyle/>
          <a:p>
            <a:endParaRPr lang="en-US" dirty="0"/>
          </a:p>
        </p:txBody>
      </p:sp>
      <p:pic>
        <p:nvPicPr>
          <p:cNvPr id="1026" name="Picture 2" descr="C:\Users\MSARMA\Downloads\500x300_388975-ganga-pollution-image-live-law.jpg"/>
          <p:cNvPicPr>
            <a:picLocks noChangeAspect="1" noChangeArrowheads="1"/>
          </p:cNvPicPr>
          <p:nvPr/>
        </p:nvPicPr>
        <p:blipFill>
          <a:blip r:embed="rId2"/>
          <a:srcRect/>
          <a:stretch>
            <a:fillRect/>
          </a:stretch>
        </p:blipFill>
        <p:spPr bwMode="auto">
          <a:xfrm>
            <a:off x="457200" y="1219200"/>
            <a:ext cx="8305800" cy="4648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MSARMA\Downloads\environment-pollution-11-638.jpg"/>
          <p:cNvPicPr>
            <a:picLocks noGrp="1" noChangeAspect="1" noChangeArrowheads="1"/>
          </p:cNvPicPr>
          <p:nvPr>
            <p:ph idx="1"/>
          </p:nvPr>
        </p:nvPicPr>
        <p:blipFill>
          <a:blip r:embed="rId2"/>
          <a:srcRect/>
          <a:stretch>
            <a:fillRect/>
          </a:stretch>
        </p:blipFill>
        <p:spPr bwMode="auto">
          <a:xfrm>
            <a:off x="304800" y="381000"/>
            <a:ext cx="8610599" cy="6248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MSARMA\Downloads\environment-pollution-12-638.jpg"/>
          <p:cNvPicPr>
            <a:picLocks noGrp="1" noChangeAspect="1" noChangeArrowheads="1"/>
          </p:cNvPicPr>
          <p:nvPr>
            <p:ph idx="1"/>
          </p:nvPr>
        </p:nvPicPr>
        <p:blipFill>
          <a:blip r:embed="rId2"/>
          <a:srcRect/>
          <a:stretch>
            <a:fillRect/>
          </a:stretch>
        </p:blipFill>
        <p:spPr bwMode="auto">
          <a:xfrm>
            <a:off x="381000" y="457200"/>
            <a:ext cx="8610599" cy="5867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432264"/>
          </a:xfrm>
        </p:spPr>
        <p:txBody>
          <a:bodyPr>
            <a:normAutofit fontScale="90000"/>
          </a:bodyPr>
          <a:lstStyle/>
          <a:p>
            <a:endParaRPr lang="en-US" dirty="0"/>
          </a:p>
        </p:txBody>
      </p:sp>
      <p:sp>
        <p:nvSpPr>
          <p:cNvPr id="3" name="Content Placeholder 2"/>
          <p:cNvSpPr>
            <a:spLocks noGrp="1"/>
          </p:cNvSpPr>
          <p:nvPr>
            <p:ph idx="1"/>
          </p:nvPr>
        </p:nvSpPr>
        <p:spPr>
          <a:xfrm>
            <a:off x="533400" y="990600"/>
            <a:ext cx="8458200" cy="5638800"/>
          </a:xfrm>
        </p:spPr>
        <p:txBody>
          <a:bodyPr>
            <a:normAutofit fontScale="92500"/>
          </a:bodyPr>
          <a:lstStyle/>
          <a:p>
            <a:pPr>
              <a:buNone/>
            </a:pPr>
            <a:r>
              <a:rPr lang="en-US" dirty="0">
                <a:solidFill>
                  <a:srgbClr val="FF0000"/>
                </a:solidFill>
              </a:rPr>
              <a:t>Environmental Hazards </a:t>
            </a:r>
            <a:r>
              <a:rPr lang="en-US" dirty="0"/>
              <a:t>may be defined as those extreme events either natural or man-induced, which exceed the tolerable magnitude within or beyond certain time limit. Example: </a:t>
            </a:r>
            <a:r>
              <a:rPr lang="en-US" dirty="0">
                <a:solidFill>
                  <a:srgbClr val="FFC000"/>
                </a:solidFill>
              </a:rPr>
              <a:t>Flood, Drought </a:t>
            </a:r>
            <a:r>
              <a:rPr lang="en-US" dirty="0"/>
              <a:t>etc.</a:t>
            </a:r>
          </a:p>
          <a:p>
            <a:pPr>
              <a:buNone/>
            </a:pPr>
            <a:r>
              <a:rPr lang="en-US" dirty="0">
                <a:solidFill>
                  <a:srgbClr val="FF0000"/>
                </a:solidFill>
              </a:rPr>
              <a:t>Environmental Disaster </a:t>
            </a:r>
            <a:r>
              <a:rPr lang="en-US" dirty="0"/>
              <a:t>are the results or responses of </a:t>
            </a:r>
            <a:r>
              <a:rPr lang="en-US" dirty="0">
                <a:solidFill>
                  <a:srgbClr val="FFC000"/>
                </a:solidFill>
              </a:rPr>
              <a:t>environmental </a:t>
            </a:r>
            <a:r>
              <a:rPr lang="en-US" dirty="0" err="1">
                <a:solidFill>
                  <a:srgbClr val="FFC000"/>
                </a:solidFill>
              </a:rPr>
              <a:t>hazards</a:t>
            </a:r>
            <a:r>
              <a:rPr lang="en-US" dirty="0" err="1"/>
              <a:t>.For</a:t>
            </a:r>
            <a:r>
              <a:rPr lang="en-US" dirty="0"/>
              <a:t> </a:t>
            </a:r>
            <a:r>
              <a:rPr lang="en-US" dirty="0" err="1"/>
              <a:t>example,a</a:t>
            </a:r>
            <a:r>
              <a:rPr lang="en-US" dirty="0"/>
              <a:t> very strong cyclone becomes only </a:t>
            </a:r>
            <a:r>
              <a:rPr lang="en-US" dirty="0">
                <a:solidFill>
                  <a:srgbClr val="FFC000"/>
                </a:solidFill>
              </a:rPr>
              <a:t>extreme event</a:t>
            </a:r>
            <a:r>
              <a:rPr lang="en-US" dirty="0"/>
              <a:t> when it occurs and dies in the midst of an ocean but it becomes </a:t>
            </a:r>
            <a:r>
              <a:rPr lang="en-US" dirty="0">
                <a:solidFill>
                  <a:srgbClr val="FFC000"/>
                </a:solidFill>
              </a:rPr>
              <a:t>disaster</a:t>
            </a:r>
            <a:r>
              <a:rPr lang="en-US" dirty="0"/>
              <a:t> when it strikes the inhabited coastal and cause for loss of human lives and property.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descr="C:\Users\MSARMA\Downloads\105939051-impact-of-pollution.jpg"/>
          <p:cNvPicPr>
            <a:picLocks noChangeAspect="1" noChangeArrowheads="1"/>
          </p:cNvPicPr>
          <p:nvPr/>
        </p:nvPicPr>
        <p:blipFill>
          <a:blip r:embed="rId2"/>
          <a:srcRect/>
          <a:stretch>
            <a:fillRect/>
          </a:stretch>
        </p:blipFill>
        <p:spPr bwMode="auto">
          <a:xfrm>
            <a:off x="457200" y="0"/>
            <a:ext cx="8382000" cy="6400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br>
              <a:rPr lang="en-US" b="1" dirty="0">
                <a:solidFill>
                  <a:srgbClr val="FFC000"/>
                </a:solidFill>
              </a:rPr>
            </a:br>
            <a:r>
              <a:rPr lang="en-US" b="1" dirty="0">
                <a:solidFill>
                  <a:srgbClr val="FFC000"/>
                </a:solidFill>
              </a:rPr>
              <a:t> What Is Deforestation?</a:t>
            </a:r>
            <a:endParaRPr lang="en-US" dirty="0"/>
          </a:p>
        </p:txBody>
      </p:sp>
      <p:sp>
        <p:nvSpPr>
          <p:cNvPr id="3" name="Content Placeholder 2"/>
          <p:cNvSpPr>
            <a:spLocks noGrp="1"/>
          </p:cNvSpPr>
          <p:nvPr>
            <p:ph idx="1"/>
          </p:nvPr>
        </p:nvSpPr>
        <p:spPr>
          <a:xfrm>
            <a:off x="304800" y="1752599"/>
            <a:ext cx="8382000" cy="4724401"/>
          </a:xfrm>
        </p:spPr>
        <p:txBody>
          <a:bodyPr>
            <a:normAutofit fontScale="92500" lnSpcReduction="10000"/>
          </a:bodyPr>
          <a:lstStyle/>
          <a:p>
            <a:r>
              <a:rPr lang="en-US" dirty="0"/>
              <a:t>Deforestation refers to the decrease in forest areas across the world that are lost for other uses such as agricultural croplands, urbanization, or mining activities. Greatly accelerated by human activities since 1960, deforestation has been negatively affecting natural ecosystems, biodiversity, and the climate. The UN’s Food and Agriculture Organization estimates the annual rate of deforestation to be around 1.3 million km</a:t>
            </a:r>
            <a:r>
              <a:rPr lang="en-US" baseline="30000" dirty="0"/>
              <a:t>2</a:t>
            </a:r>
            <a:r>
              <a:rPr lang="en-US" dirty="0"/>
              <a:t> per decade.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rPr>
              <a:t>The Causes of Deforestation: Why Is Deforestation Happening?</a:t>
            </a:r>
          </a:p>
        </p:txBody>
      </p:sp>
      <p:sp>
        <p:nvSpPr>
          <p:cNvPr id="3" name="Content Placeholder 2"/>
          <p:cNvSpPr>
            <a:spLocks noGrp="1"/>
          </p:cNvSpPr>
          <p:nvPr>
            <p:ph idx="1"/>
          </p:nvPr>
        </p:nvSpPr>
        <p:spPr>
          <a:xfrm>
            <a:off x="457200" y="1646236"/>
            <a:ext cx="8229600" cy="4983163"/>
          </a:xfrm>
        </p:spPr>
        <p:txBody>
          <a:bodyPr>
            <a:normAutofit fontScale="85000" lnSpcReduction="10000"/>
          </a:bodyPr>
          <a:lstStyle/>
          <a:p>
            <a:r>
              <a:rPr lang="en-US" dirty="0"/>
              <a:t>Multiple factors, either of human or natural origin, cause deforestation. Natural factors include natural forest fires or parasite-caused diseases which can result in deforestation. Nevertheless, human activities are among the main causes of </a:t>
            </a:r>
            <a:r>
              <a:rPr lang="en-US" b="1" u="sng" dirty="0">
                <a:solidFill>
                  <a:srgbClr val="FFC000"/>
                </a:solidFill>
                <a:hlinkClick r:id="rId2"/>
              </a:rPr>
              <a:t>global</a:t>
            </a:r>
            <a:r>
              <a:rPr lang="en-US" dirty="0"/>
              <a:t> deforestation. According to the</a:t>
            </a:r>
            <a:r>
              <a:rPr lang="en-US" b="1" u="sng" dirty="0">
                <a:solidFill>
                  <a:srgbClr val="FFC000"/>
                </a:solidFill>
                <a:hlinkClick r:id="rId3"/>
              </a:rPr>
              <a:t> Food and Agriculture Organization (FAO)</a:t>
            </a:r>
            <a:r>
              <a:rPr lang="en-US" dirty="0">
                <a:solidFill>
                  <a:srgbClr val="FFC000"/>
                </a:solidFill>
              </a:rPr>
              <a:t>, </a:t>
            </a:r>
            <a:r>
              <a:rPr lang="en-US" dirty="0"/>
              <a:t>the expansion of agriculture caused nearly 80% of global deforestation, with the construction of infrastructures such as roads or dams, together with mining activities and urbanization, making up the remaining causes of deforestation.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MSARMA\Downloads\environment-pollution-4-638.jpg"/>
          <p:cNvPicPr>
            <a:picLocks noGrp="1" noChangeAspect="1" noChangeArrowheads="1"/>
          </p:cNvPicPr>
          <p:nvPr>
            <p:ph idx="1"/>
          </p:nvPr>
        </p:nvPicPr>
        <p:blipFill>
          <a:blip r:embed="rId2"/>
          <a:srcRect/>
          <a:stretch>
            <a:fillRect/>
          </a:stretch>
        </p:blipFill>
        <p:spPr bwMode="auto">
          <a:xfrm>
            <a:off x="228600" y="0"/>
            <a:ext cx="8534399" cy="6172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MSARMA\Downloads\deforestation-21-728.jpg"/>
          <p:cNvPicPr>
            <a:picLocks noGrp="1" noChangeAspect="1" noChangeArrowheads="1"/>
          </p:cNvPicPr>
          <p:nvPr>
            <p:ph idx="1"/>
          </p:nvPr>
        </p:nvPicPr>
        <p:blipFill>
          <a:blip r:embed="rId2"/>
          <a:srcRect/>
          <a:stretch>
            <a:fillRect/>
          </a:stretch>
        </p:blipFill>
        <p:spPr bwMode="auto">
          <a:xfrm>
            <a:off x="0" y="228600"/>
            <a:ext cx="8991600" cy="6400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432264"/>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562599"/>
          </a:xfrm>
        </p:spPr>
        <p:txBody>
          <a:bodyPr>
            <a:normAutofit lnSpcReduction="10000"/>
          </a:bodyPr>
          <a:lstStyle/>
          <a:p>
            <a:r>
              <a:rPr lang="en-US" b="1" dirty="0">
                <a:solidFill>
                  <a:srgbClr val="FFC000"/>
                </a:solidFill>
              </a:rPr>
              <a:t>Agriculture is the Number 1 Cause of Deforestation (~80%)</a:t>
            </a:r>
          </a:p>
          <a:p>
            <a:r>
              <a:rPr lang="en-US" dirty="0"/>
              <a:t>Why is deforestation happening? According to the </a:t>
            </a:r>
            <a:r>
              <a:rPr lang="en-US" b="1" u="sng" dirty="0">
                <a:hlinkClick r:id="rId2"/>
              </a:rPr>
              <a:t>FAO</a:t>
            </a:r>
            <a:r>
              <a:rPr lang="en-US" dirty="0"/>
              <a:t>, agriculture causes around 80% of deforestation. And how does agriculture cause so much deforestation? According to the same report, 33% of agriculture-caused deforestation is a consequence of subsistence agriculture – such as local peasant agriculture in developing countries.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MSARMA\Downloads\deforestation-5-728.jpg"/>
          <p:cNvPicPr>
            <a:picLocks noGrp="1" noChangeAspect="1" noChangeArrowheads="1"/>
          </p:cNvPicPr>
          <p:nvPr>
            <p:ph idx="1"/>
          </p:nvPr>
        </p:nvPicPr>
        <p:blipFill>
          <a:blip r:embed="rId2"/>
          <a:srcRect/>
          <a:stretch>
            <a:fillRect/>
          </a:stretch>
        </p:blipFill>
        <p:spPr bwMode="auto">
          <a:xfrm>
            <a:off x="228600" y="304800"/>
            <a:ext cx="8382000" cy="6324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C000"/>
                </a:solidFill>
              </a:rPr>
              <a:t>Commercial or industrial agriculture </a:t>
            </a:r>
            <a:r>
              <a:rPr lang="en-US" dirty="0"/>
              <a:t>(field crops and livestock) cause around 40% of forest loss – in the search for space to grow food, fibers or </a:t>
            </a:r>
            <a:r>
              <a:rPr lang="en-US" dirty="0" err="1"/>
              <a:t>biofuel</a:t>
            </a:r>
            <a:r>
              <a:rPr lang="en-US" dirty="0"/>
              <a:t> (such as soybeans, palm oil, beef, rice, maize, cotton and sugar cane). It is also particularly interesting to note </a:t>
            </a:r>
            <a:r>
              <a:rPr lang="en-US" b="1" u="sng" dirty="0">
                <a:hlinkClick r:id="rId2"/>
              </a:rPr>
              <a:t>livestock</a:t>
            </a:r>
            <a:r>
              <a:rPr lang="en-US" dirty="0"/>
              <a:t> is believed to be responsible for about 14% of global deforestation. The main reasons why have to do with the large areas require both to raise livestock but also to grow its (soy-based) food.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27464"/>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019800"/>
          </a:xfrm>
        </p:spPr>
        <p:txBody>
          <a:bodyPr>
            <a:normAutofit fontScale="77500" lnSpcReduction="20000"/>
          </a:bodyPr>
          <a:lstStyle/>
          <a:p>
            <a:r>
              <a:rPr lang="en-US" b="1" dirty="0">
                <a:solidFill>
                  <a:srgbClr val="FFC000"/>
                </a:solidFill>
              </a:rPr>
              <a:t>Deforestation Caused By New Constructions </a:t>
            </a:r>
            <a:r>
              <a:rPr lang="en-US" b="1" dirty="0"/>
              <a:t>(~15%)</a:t>
            </a:r>
          </a:p>
          <a:p>
            <a:r>
              <a:rPr lang="en-US" dirty="0"/>
              <a:t>The construction of human infrastructures has also been driving deforestation. More specifically, 10% of deforestation can be attributed to new infrastructures that serve the current human lifestyle in four main ways: </a:t>
            </a:r>
            <a:r>
              <a:rPr lang="en-US" dirty="0">
                <a:solidFill>
                  <a:srgbClr val="FFC000"/>
                </a:solidFill>
              </a:rPr>
              <a:t>transportation, transformation and energy generation.</a:t>
            </a:r>
          </a:p>
          <a:p>
            <a:r>
              <a:rPr lang="en-US" dirty="0"/>
              <a:t>On one hand, </a:t>
            </a:r>
            <a:r>
              <a:rPr lang="en-US" dirty="0">
                <a:solidFill>
                  <a:srgbClr val="FFC000"/>
                </a:solidFill>
              </a:rPr>
              <a:t>roads, rails, ports or airports </a:t>
            </a:r>
            <a:r>
              <a:rPr lang="en-US" dirty="0"/>
              <a:t>have been built to move all sorts of goods – from cereals and fruits to spices, minerals or fossil fuels – either directly to trade centers or to transformation sites. So while at first there were only fruit trees, roads soon arrived to allow transporting fruit to other regions. And while some goods were and are collected manually, others such as </a:t>
            </a:r>
            <a:r>
              <a:rPr lang="en-US" dirty="0">
                <a:solidFill>
                  <a:srgbClr val="FFC000"/>
                </a:solidFill>
              </a:rPr>
              <a:t>coal, oil, natural gas</a:t>
            </a:r>
            <a:r>
              <a:rPr lang="en-US" dirty="0"/>
              <a:t>, biomass, but also meat, dairy or spirits, required the construction of large extraction, transportation and/or transformation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C:\Users\MSARMA\Downloads\deforestation-10-728.jpg"/>
          <p:cNvPicPr>
            <a:picLocks noGrp="1" noChangeAspect="1" noChangeArrowheads="1"/>
          </p:cNvPicPr>
          <p:nvPr>
            <p:ph idx="1"/>
          </p:nvPr>
        </p:nvPicPr>
        <p:blipFill>
          <a:blip r:embed="rId2"/>
          <a:srcRect/>
          <a:stretch>
            <a:fillRect/>
          </a:stretch>
        </p:blipFill>
        <p:spPr bwMode="auto">
          <a:xfrm>
            <a:off x="304800" y="304800"/>
            <a:ext cx="8610600" cy="5867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MSARMA\Downloads\deforestation-7-728.jpg"/>
          <p:cNvPicPr>
            <a:picLocks noGrp="1" noChangeAspect="1" noChangeArrowheads="1"/>
          </p:cNvPicPr>
          <p:nvPr>
            <p:ph idx="1"/>
          </p:nvPr>
        </p:nvPicPr>
        <p:blipFill>
          <a:blip r:embed="rId2"/>
          <a:srcRect/>
          <a:stretch>
            <a:fillRect/>
          </a:stretch>
        </p:blipFill>
        <p:spPr bwMode="auto">
          <a:xfrm>
            <a:off x="381000" y="304800"/>
            <a:ext cx="8534400" cy="6324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MSARMA\Downloads\deforestation-8-728.jpg"/>
          <p:cNvPicPr>
            <a:picLocks noGrp="1" noChangeAspect="1" noChangeArrowheads="1"/>
          </p:cNvPicPr>
          <p:nvPr>
            <p:ph idx="1"/>
          </p:nvPr>
        </p:nvPicPr>
        <p:blipFill>
          <a:blip r:embed="rId2"/>
          <a:srcRect/>
          <a:stretch>
            <a:fillRect/>
          </a:stretch>
        </p:blipFill>
        <p:spPr bwMode="auto">
          <a:xfrm>
            <a:off x="457200" y="228600"/>
            <a:ext cx="8534400" cy="6629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279864"/>
          </a:xfrm>
        </p:spPr>
        <p:txBody>
          <a:bodyPr>
            <a:normAutofit fontScale="90000"/>
          </a:bodyPr>
          <a:lstStyle/>
          <a:p>
            <a:endParaRPr lang="en-US" dirty="0"/>
          </a:p>
        </p:txBody>
      </p:sp>
      <p:pic>
        <p:nvPicPr>
          <p:cNvPr id="1026" name="Picture 2" descr="C:\Users\MSARMA\Downloads\deforestation-6-728.jpg"/>
          <p:cNvPicPr>
            <a:picLocks noGrp="1" noChangeAspect="1" noChangeArrowheads="1"/>
          </p:cNvPicPr>
          <p:nvPr>
            <p:ph idx="1"/>
          </p:nvPr>
        </p:nvPicPr>
        <p:blipFill>
          <a:blip r:embed="rId2"/>
          <a:srcRect/>
          <a:stretch>
            <a:fillRect/>
          </a:stretch>
        </p:blipFill>
        <p:spPr bwMode="auto">
          <a:xfrm>
            <a:off x="228600" y="685800"/>
            <a:ext cx="8686800" cy="5867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C:\Users\MSARMA\Downloads\deforestation-9-728.jpg"/>
          <p:cNvPicPr>
            <a:picLocks noGrp="1" noChangeAspect="1" noChangeArrowheads="1"/>
          </p:cNvPicPr>
          <p:nvPr>
            <p:ph idx="1"/>
          </p:nvPr>
        </p:nvPicPr>
        <p:blipFill>
          <a:blip r:embed="rId2"/>
          <a:srcRect/>
          <a:stretch>
            <a:fillRect/>
          </a:stretch>
        </p:blipFill>
        <p:spPr bwMode="auto">
          <a:xfrm>
            <a:off x="304800" y="304800"/>
            <a:ext cx="8534400" cy="6324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descr="C:\Users\MSARMA\Downloads\environment-pollution-1-638.jpg"/>
          <p:cNvPicPr>
            <a:picLocks noChangeAspect="1" noChangeArrowheads="1"/>
          </p:cNvPicPr>
          <p:nvPr/>
        </p:nvPicPr>
        <p:blipFill>
          <a:blip r:embed="rId2"/>
          <a:srcRect/>
          <a:stretch>
            <a:fillRect/>
          </a:stretch>
        </p:blipFill>
        <p:spPr bwMode="auto">
          <a:xfrm>
            <a:off x="228600" y="228601"/>
            <a:ext cx="8534400" cy="57912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C:\Users\MSARMA\Downloads\deforestation-12-728.jpg"/>
          <p:cNvPicPr>
            <a:picLocks noGrp="1" noChangeAspect="1" noChangeArrowheads="1"/>
          </p:cNvPicPr>
          <p:nvPr>
            <p:ph idx="1"/>
          </p:nvPr>
        </p:nvPicPr>
        <p:blipFill>
          <a:blip r:embed="rId2"/>
          <a:srcRect/>
          <a:stretch>
            <a:fillRect/>
          </a:stretch>
        </p:blipFill>
        <p:spPr bwMode="auto">
          <a:xfrm>
            <a:off x="381000" y="304800"/>
            <a:ext cx="8534400" cy="6324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b="1" dirty="0">
                <a:solidFill>
                  <a:srgbClr val="FFC000"/>
                </a:solidFill>
              </a:rPr>
              <a:t>How Urbanization Is Causing Deforestation</a:t>
            </a:r>
            <a:r>
              <a:rPr lang="en-US" b="1" dirty="0"/>
              <a:t>(~5%)</a:t>
            </a:r>
            <a:br>
              <a:rPr lang="en-US" b="1" dirty="0"/>
            </a:br>
            <a:endParaRPr lang="en-US" dirty="0"/>
          </a:p>
        </p:txBody>
      </p:sp>
      <p:sp>
        <p:nvSpPr>
          <p:cNvPr id="3" name="Content Placeholder 2"/>
          <p:cNvSpPr>
            <a:spLocks noGrp="1"/>
          </p:cNvSpPr>
          <p:nvPr>
            <p:ph idx="1"/>
          </p:nvPr>
        </p:nvSpPr>
        <p:spPr>
          <a:xfrm>
            <a:off x="457200" y="1646236"/>
            <a:ext cx="8229600" cy="5211763"/>
          </a:xfrm>
        </p:spPr>
        <p:txBody>
          <a:bodyPr>
            <a:normAutofit fontScale="92500" lnSpcReduction="20000"/>
          </a:bodyPr>
          <a:lstStyle/>
          <a:p>
            <a:r>
              <a:rPr lang="en-US" dirty="0"/>
              <a:t>The </a:t>
            </a:r>
            <a:r>
              <a:rPr lang="en-US" dirty="0" err="1"/>
              <a:t>populational</a:t>
            </a:r>
            <a:r>
              <a:rPr lang="en-US" dirty="0"/>
              <a:t> shift that is leading people to move from rural areas to urban areas is also contributing to deforestation (5%, according to FAO). This urban growth – in which </a:t>
            </a:r>
            <a:r>
              <a:rPr lang="en-US" b="1" u="sng" dirty="0">
                <a:hlinkClick r:id="rId2"/>
              </a:rPr>
              <a:t>68% of the world’s population</a:t>
            </a:r>
            <a:r>
              <a:rPr lang="en-US" dirty="0"/>
              <a:t> is expected to live in cities by 2050 – is leading to an exponential growth of housing and consumption sites. And as cities become larger so they can host more people, they challenge the natural boundaries surrounding them, often leading to deforestation. This is one of the reasons why deforestation is </a:t>
            </a:r>
            <a:r>
              <a:rPr lang="en-US" dirty="0" err="1"/>
              <a:t>happenin</a:t>
            </a:r>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27464"/>
          </a:xfrm>
        </p:spPr>
        <p:txBody>
          <a:bodyPr>
            <a:normAutofit fontScale="90000"/>
          </a:bodyPr>
          <a:lstStyle/>
          <a:p>
            <a:endParaRPr lang="en-US" dirty="0"/>
          </a:p>
        </p:txBody>
      </p:sp>
      <p:sp>
        <p:nvSpPr>
          <p:cNvPr id="3" name="Content Placeholder 2"/>
          <p:cNvSpPr>
            <a:spLocks noGrp="1"/>
          </p:cNvSpPr>
          <p:nvPr>
            <p:ph idx="1"/>
          </p:nvPr>
        </p:nvSpPr>
        <p:spPr>
          <a:xfrm>
            <a:off x="457200" y="609600"/>
            <a:ext cx="8534400" cy="6019800"/>
          </a:xfrm>
        </p:spPr>
        <p:txBody>
          <a:bodyPr/>
          <a:lstStyle/>
          <a:p>
            <a:endParaRPr lang="en-US" dirty="0"/>
          </a:p>
        </p:txBody>
      </p:sp>
      <p:pic>
        <p:nvPicPr>
          <p:cNvPr id="1026" name="Picture 2" descr="C:\Users\MSARMA\Downloads\images (5).jpg"/>
          <p:cNvPicPr>
            <a:picLocks noChangeAspect="1" noChangeArrowheads="1"/>
          </p:cNvPicPr>
          <p:nvPr/>
        </p:nvPicPr>
        <p:blipFill>
          <a:blip r:embed="rId2"/>
          <a:srcRect/>
          <a:stretch>
            <a:fillRect/>
          </a:stretch>
        </p:blipFill>
        <p:spPr bwMode="auto">
          <a:xfrm>
            <a:off x="533400" y="2552700"/>
            <a:ext cx="8458200" cy="37719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727664"/>
          </a:xfrm>
        </p:spPr>
        <p:txBody>
          <a:bodyPr>
            <a:normAutofit fontScale="90000"/>
          </a:bodyPr>
          <a:lstStyle/>
          <a:p>
            <a:r>
              <a:rPr lang="en-US" b="1" dirty="0">
                <a:solidFill>
                  <a:srgbClr val="FFC000"/>
                </a:solidFill>
              </a:rPr>
              <a:t>The Effects of Deforestation on Biodiversity</a:t>
            </a:r>
            <a:br>
              <a:rPr lang="en-US" b="1" dirty="0"/>
            </a:br>
            <a:endParaRPr lang="en-US" dirty="0"/>
          </a:p>
        </p:txBody>
      </p:sp>
      <p:sp>
        <p:nvSpPr>
          <p:cNvPr id="3" name="Content Placeholder 2"/>
          <p:cNvSpPr>
            <a:spLocks noGrp="1"/>
          </p:cNvSpPr>
          <p:nvPr>
            <p:ph idx="1"/>
          </p:nvPr>
        </p:nvSpPr>
        <p:spPr>
          <a:xfrm>
            <a:off x="152400" y="1752600"/>
            <a:ext cx="8763000" cy="5334000"/>
          </a:xfrm>
        </p:spPr>
        <p:txBody>
          <a:bodyPr>
            <a:normAutofit fontScale="77500" lnSpcReduction="20000"/>
          </a:bodyPr>
          <a:lstStyle/>
          <a:p>
            <a:r>
              <a:rPr lang="en-US" dirty="0"/>
              <a:t>The most known consequence of deforestation is its </a:t>
            </a:r>
            <a:r>
              <a:rPr lang="en-US" b="1" u="sng" dirty="0">
                <a:hlinkClick r:id="rId2"/>
              </a:rPr>
              <a:t>threat to biodiversity</a:t>
            </a:r>
            <a:r>
              <a:rPr lang="en-US" dirty="0"/>
              <a:t>. In fact, forests represent some of the most veritable hubs of </a:t>
            </a:r>
            <a:r>
              <a:rPr lang="en-US" b="1" u="sng" dirty="0">
                <a:hlinkClick r:id="rId3"/>
              </a:rPr>
              <a:t>biodiversity</a:t>
            </a:r>
            <a:r>
              <a:rPr lang="en-US" dirty="0"/>
              <a:t>. From mammals to birds, insects, amphibians or plants, the forest is home to many rare and fragile species.</a:t>
            </a:r>
            <a:br>
              <a:rPr lang="en-US" dirty="0"/>
            </a:br>
            <a:r>
              <a:rPr lang="en-US" dirty="0"/>
              <a:t>80% of the Earth’s land animals and plants live in forests.</a:t>
            </a:r>
          </a:p>
          <a:p>
            <a:r>
              <a:rPr lang="en-US" dirty="0"/>
              <a:t>By destroying the forests, human activities are putting entire ecosystems in danger, creating natural imbalances, and </a:t>
            </a:r>
            <a:r>
              <a:rPr lang="en-US" dirty="0">
                <a:solidFill>
                  <a:srgbClr val="FFC000"/>
                </a:solidFill>
              </a:rPr>
              <a:t>putting Life at threat</a:t>
            </a:r>
            <a:r>
              <a:rPr lang="en-US" dirty="0"/>
              <a:t>. The natural world is complex, interconnected, and made of thousands of inter-dependencies and among other functions, trees provide shade and colder temperatures for animals and smaller trees or vegetation which may not survive with the heat of direct sunlight. Besides, trees also feeding animals with their fruits while providing them with food and shelter they need to survive.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575264"/>
          </a:xfrm>
        </p:spPr>
        <p:txBody>
          <a:bodyPr>
            <a:normAutofit fontScale="90000"/>
          </a:bodyPr>
          <a:lstStyle/>
          <a:p>
            <a:r>
              <a:rPr lang="en-US" b="1" dirty="0">
                <a:solidFill>
                  <a:srgbClr val="FFC000"/>
                </a:solidFill>
              </a:rPr>
              <a:t>The Effects of Deforestation on Local People and Their Livelihoods</a:t>
            </a:r>
          </a:p>
        </p:txBody>
      </p:sp>
      <p:sp>
        <p:nvSpPr>
          <p:cNvPr id="3" name="Content Placeholder 2"/>
          <p:cNvSpPr>
            <a:spLocks noGrp="1"/>
          </p:cNvSpPr>
          <p:nvPr>
            <p:ph idx="1"/>
          </p:nvPr>
        </p:nvSpPr>
        <p:spPr>
          <a:xfrm>
            <a:off x="457200" y="1646236"/>
            <a:ext cx="8458200" cy="5516564"/>
          </a:xfrm>
        </p:spPr>
        <p:txBody>
          <a:bodyPr>
            <a:normAutofit fontScale="92500" lnSpcReduction="10000"/>
          </a:bodyPr>
          <a:lstStyle/>
          <a:p>
            <a:r>
              <a:rPr lang="en-US" b="1" u="sng" dirty="0">
                <a:hlinkClick r:id="rId2"/>
              </a:rPr>
              <a:t>Healthy forests support the livelihoods of 1.6 billion people globally</a:t>
            </a:r>
            <a:r>
              <a:rPr lang="en-US" dirty="0"/>
              <a:t>, one billion of whom are among the world’s poorest. This means there are many people depending on forests for survival and using them to hunt and gather raw products for their small-scale agriculture processes. But in developing countries such as Borneo, Indonesia, Vietnam, Brazil, or Mexico, land tenure systems are weak. This allows big businesses to get these lands and use them for other ends, disrupting local people’s lives.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08464"/>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4953317"/>
          </a:xfrm>
        </p:spPr>
        <p:txBody>
          <a:bodyPr>
            <a:normAutofit fontScale="92500" lnSpcReduction="20000"/>
          </a:bodyPr>
          <a:lstStyle/>
          <a:p>
            <a:r>
              <a:rPr lang="en-US" dirty="0">
                <a:solidFill>
                  <a:srgbClr val="FFC000"/>
                </a:solidFill>
              </a:rPr>
              <a:t>Many a time loca</a:t>
            </a:r>
            <a:r>
              <a:rPr lang="en-US" dirty="0"/>
              <a:t>l </a:t>
            </a:r>
            <a:r>
              <a:rPr lang="en-US" dirty="0">
                <a:solidFill>
                  <a:srgbClr val="FFC000"/>
                </a:solidFill>
              </a:rPr>
              <a:t>people</a:t>
            </a:r>
            <a:r>
              <a:rPr lang="en-US" dirty="0"/>
              <a:t> then have to make one of two choices. They can decide to </a:t>
            </a:r>
            <a:r>
              <a:rPr lang="en-US" dirty="0">
                <a:solidFill>
                  <a:srgbClr val="FFC000"/>
                </a:solidFill>
              </a:rPr>
              <a:t>abandon</a:t>
            </a:r>
            <a:r>
              <a:rPr lang="en-US" dirty="0"/>
              <a:t> “their” land and </a:t>
            </a:r>
            <a:r>
              <a:rPr lang="en-US" dirty="0">
                <a:solidFill>
                  <a:srgbClr val="FFC000"/>
                </a:solidFill>
              </a:rPr>
              <a:t>migrate </a:t>
            </a:r>
            <a:r>
              <a:rPr lang="en-US" dirty="0"/>
              <a:t>somewhere else, avoiding conflict and embracing the challenge of a new different life. Or they can stay and work for the companies exploring it in remote plantations – often getting </a:t>
            </a:r>
            <a:r>
              <a:rPr lang="en-US" dirty="0">
                <a:solidFill>
                  <a:srgbClr val="FFC000"/>
                </a:solidFill>
              </a:rPr>
              <a:t>unfair wages </a:t>
            </a:r>
            <a:r>
              <a:rPr lang="en-US" dirty="0"/>
              <a:t>and </a:t>
            </a:r>
            <a:r>
              <a:rPr lang="en-US" dirty="0">
                <a:solidFill>
                  <a:srgbClr val="FFC000"/>
                </a:solidFill>
              </a:rPr>
              <a:t>working under inhumane conditions</a:t>
            </a:r>
            <a:r>
              <a:rPr lang="en-US" dirty="0"/>
              <a:t>. In some countries like Mexico, plantations’ owners are often forced to share their profits with local cartels to keep their families alive and to avoid having their crops burned.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solidFill>
                  <a:srgbClr val="FFC000"/>
                </a:solidFill>
              </a:rPr>
              <a:t>Deforestation for Food May Lead to Food Insecurity </a:t>
            </a:r>
            <a:r>
              <a:rPr lang="en-US" b="1" dirty="0"/>
              <a:t>in the Future</a:t>
            </a:r>
          </a:p>
          <a:p>
            <a:r>
              <a:rPr lang="en-US" dirty="0"/>
              <a:t>Today, 52% of all the land used for food production is moderately or severely impacted by </a:t>
            </a:r>
            <a:r>
              <a:rPr lang="en-US" b="1" u="sng" dirty="0">
                <a:hlinkClick r:id="rId2"/>
              </a:rPr>
              <a:t>soil erosion</a:t>
            </a:r>
            <a:r>
              <a:rPr lang="en-US" dirty="0"/>
              <a:t>. In the long term, the lack of healthy, nutritious soil can lead to low yields and food insecurity.</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b="1" dirty="0">
                <a:solidFill>
                  <a:srgbClr val="FFC000"/>
                </a:solidFill>
              </a:rPr>
              <a:t>Soil Erosion is One of the Consequences of Deforestation</a:t>
            </a:r>
          </a:p>
          <a:p>
            <a:r>
              <a:rPr lang="en-US" dirty="0"/>
              <a:t>Deforestation weakens and</a:t>
            </a:r>
            <a:r>
              <a:rPr lang="en-US" dirty="0">
                <a:solidFill>
                  <a:srgbClr val="FFC000"/>
                </a:solidFill>
              </a:rPr>
              <a:t> </a:t>
            </a:r>
            <a:r>
              <a:rPr lang="en-US" b="1" u="sng" dirty="0">
                <a:solidFill>
                  <a:srgbClr val="FFC000"/>
                </a:solidFill>
                <a:hlinkClick r:id="rId2"/>
              </a:rPr>
              <a:t>degrades the soi</a:t>
            </a:r>
            <a:r>
              <a:rPr lang="en-US" dirty="0">
                <a:solidFill>
                  <a:srgbClr val="FFC000"/>
                </a:solidFill>
              </a:rPr>
              <a:t>l.</a:t>
            </a:r>
            <a:r>
              <a:rPr lang="en-US" dirty="0"/>
              <a:t> Forested soils are usually not only richer on organic matter, but also more resistant to erosion, bad weather, and extreme weather events. This happens mainly because roots help fix trees in the ground and the sun-blocking tree cover helps the soil to slowly dry out. As a result, deforestation will probably mean the soil will become increasingly fragile, leaving the area more vulnerable to natural disasters such as landslides and floods.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279864"/>
          </a:xfrm>
        </p:spPr>
        <p:txBody>
          <a:bodyPr>
            <a:normAutofit fontScale="90000"/>
          </a:bodyPr>
          <a:lstStyle/>
          <a:p>
            <a:r>
              <a:rPr lang="en-US" dirty="0"/>
              <a:t> </a:t>
            </a:r>
          </a:p>
        </p:txBody>
      </p:sp>
      <p:sp>
        <p:nvSpPr>
          <p:cNvPr id="3" name="Content Placeholder 2"/>
          <p:cNvSpPr>
            <a:spLocks noGrp="1"/>
          </p:cNvSpPr>
          <p:nvPr>
            <p:ph idx="1"/>
          </p:nvPr>
        </p:nvSpPr>
        <p:spPr>
          <a:xfrm>
            <a:off x="457200" y="609600"/>
            <a:ext cx="8229600" cy="6248399"/>
          </a:xfrm>
        </p:spPr>
        <p:txBody>
          <a:bodyPr>
            <a:normAutofit fontScale="77500" lnSpcReduction="20000"/>
          </a:bodyPr>
          <a:lstStyle/>
          <a:p>
            <a:r>
              <a:rPr lang="en-US" b="1" dirty="0">
                <a:solidFill>
                  <a:srgbClr val="FFC000"/>
                </a:solidFill>
              </a:rPr>
              <a:t>Deforestation Affects and Contributes to Climate Change</a:t>
            </a:r>
          </a:p>
          <a:p>
            <a:r>
              <a:rPr lang="en-US" dirty="0"/>
              <a:t>Deforestation also has a very strong contribution to climate change. Why? Let’s remember trees absorb and store CO2 throughout their lives. If we speak about tropical forests, they hold more than 210 </a:t>
            </a:r>
            <a:r>
              <a:rPr lang="en-US" dirty="0" err="1"/>
              <a:t>gigatons</a:t>
            </a:r>
            <a:r>
              <a:rPr lang="en-US" dirty="0"/>
              <a:t> of carbon, </a:t>
            </a:r>
            <a:r>
              <a:rPr lang="en-US" b="1" u="sng" dirty="0">
                <a:hlinkClick r:id="rId2"/>
              </a:rPr>
              <a:t>according to WWF</a:t>
            </a:r>
            <a:r>
              <a:rPr lang="en-US" dirty="0"/>
              <a:t>. And what’s worrying is that the destruction of these trees has two big negative side-effects.</a:t>
            </a:r>
          </a:p>
          <a:p>
            <a:r>
              <a:rPr lang="en-US" dirty="0">
                <a:solidFill>
                  <a:srgbClr val="FFC000"/>
                </a:solidFill>
              </a:rPr>
              <a:t>Firstly</a:t>
            </a:r>
            <a:r>
              <a:rPr lang="en-US" dirty="0"/>
              <a:t>, taking down trees means they’ll release back into the atmosphere the CO2 they were keeping. </a:t>
            </a:r>
            <a:r>
              <a:rPr lang="en-US" dirty="0">
                <a:solidFill>
                  <a:srgbClr val="FFC000"/>
                </a:solidFill>
              </a:rPr>
              <a:t>Secondly</a:t>
            </a:r>
            <a:r>
              <a:rPr lang="en-US" dirty="0"/>
              <a:t>, fewer trees available means reducing the planet’s overall ability to capture and store CO2. Both these effects negatively contribute to the </a:t>
            </a:r>
            <a:r>
              <a:rPr lang="en-US" b="1" u="sng" dirty="0">
                <a:hlinkClick r:id="rId3"/>
              </a:rPr>
              <a:t>greenhouse effect</a:t>
            </a:r>
            <a:r>
              <a:rPr lang="en-US" dirty="0"/>
              <a:t> and to </a:t>
            </a:r>
            <a:r>
              <a:rPr lang="en-US" b="1" u="sng" dirty="0">
                <a:hlinkClick r:id="rId4"/>
              </a:rPr>
              <a:t>climate change</a:t>
            </a:r>
            <a:r>
              <a:rPr lang="en-US" dirty="0"/>
              <a:t>. As a matter of fact, while </a:t>
            </a:r>
            <a:r>
              <a:rPr lang="en-US" i="1" dirty="0"/>
              <a:t>food and agriculture </a:t>
            </a:r>
            <a:r>
              <a:rPr lang="en-US" dirty="0"/>
              <a:t>account for 24% of greenhouse gas emissions, deforestation is estimated to be responsible for 10-15% of all anthropogenic CO2 emissions.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DESERTIFICATION</a:t>
            </a:r>
          </a:p>
        </p:txBody>
      </p:sp>
      <p:sp>
        <p:nvSpPr>
          <p:cNvPr id="3" name="Content Placeholder 2"/>
          <p:cNvSpPr>
            <a:spLocks noGrp="1"/>
          </p:cNvSpPr>
          <p:nvPr>
            <p:ph idx="1"/>
          </p:nvPr>
        </p:nvSpPr>
        <p:spPr/>
        <p:txBody>
          <a:bodyPr/>
          <a:lstStyle/>
          <a:p>
            <a:r>
              <a:rPr lang="en-US" dirty="0">
                <a:solidFill>
                  <a:srgbClr val="FF0000"/>
                </a:solidFill>
              </a:rPr>
              <a:t>Desertification</a:t>
            </a:r>
            <a:r>
              <a:rPr lang="en-US" dirty="0"/>
              <a:t> is a significant global ecological problem. It is a land degradation  problem of major importance, in the arid region of the world. The word ‘Desertification’ is basically another word for </a:t>
            </a:r>
            <a:r>
              <a:rPr lang="en-US" dirty="0">
                <a:solidFill>
                  <a:srgbClr val="FFC000"/>
                </a:solidFill>
              </a:rPr>
              <a:t>degradation</a:t>
            </a:r>
            <a:r>
              <a:rPr lang="en-US" dirty="0"/>
              <a:t> of the land in dry areas of the world, primarily caused by human activities.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C000"/>
                </a:solidFill>
              </a:rPr>
              <a:t>Environmental pollution</a:t>
            </a:r>
            <a:r>
              <a:rPr lang="en-US" dirty="0"/>
              <a:t> means </a:t>
            </a:r>
            <a:r>
              <a:rPr lang="en-US" dirty="0">
                <a:solidFill>
                  <a:srgbClr val="92D050"/>
                </a:solidFill>
              </a:rPr>
              <a:t>lowering of environmental quality at local scale caused exclusively  by human activities</a:t>
            </a:r>
            <a:r>
              <a:rPr lang="en-US" dirty="0">
                <a:solidFill>
                  <a:srgbClr val="FF0000"/>
                </a:solidFill>
              </a:rPr>
              <a:t> </a:t>
            </a:r>
            <a:r>
              <a:rPr lang="en-US" dirty="0"/>
              <a:t>whereas </a:t>
            </a:r>
            <a:r>
              <a:rPr lang="en-US" dirty="0">
                <a:solidFill>
                  <a:srgbClr val="FFC000"/>
                </a:solidFill>
              </a:rPr>
              <a:t>Environmental degradation</a:t>
            </a:r>
            <a:r>
              <a:rPr lang="en-US" dirty="0"/>
              <a:t> means </a:t>
            </a:r>
            <a:r>
              <a:rPr lang="en-US" dirty="0">
                <a:solidFill>
                  <a:srgbClr val="FFFF00"/>
                </a:solidFill>
              </a:rPr>
              <a:t>lowering of environmental quality at local, regional, and global levels</a:t>
            </a:r>
            <a:r>
              <a:rPr lang="en-US" dirty="0"/>
              <a:t> by both natural process and human activities.</a:t>
            </a:r>
          </a:p>
          <a:p>
            <a:r>
              <a:rPr lang="en-US" dirty="0">
                <a:solidFill>
                  <a:srgbClr val="FFC000"/>
                </a:solidFill>
              </a:rPr>
              <a:t>Acc. to NERC in 1976 </a:t>
            </a:r>
            <a:r>
              <a:rPr lang="en-US" dirty="0"/>
              <a:t>‘Environmental pollution is the release of substances and energy as waste products of human activities which result in changes, usually harmful, within the natural environment.’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432264"/>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410517"/>
          </a:xfrm>
        </p:spPr>
        <p:txBody>
          <a:bodyPr>
            <a:normAutofit fontScale="62500" lnSpcReduction="20000"/>
          </a:bodyPr>
          <a:lstStyle/>
          <a:p>
            <a:r>
              <a:rPr lang="en-US" dirty="0"/>
              <a:t>. </a:t>
            </a:r>
            <a:r>
              <a:rPr lang="en-US" sz="4000" dirty="0"/>
              <a:t>What is desertification?</a:t>
            </a:r>
          </a:p>
          <a:p>
            <a:br>
              <a:rPr lang="en-US" sz="4000" i="1" u="sng" dirty="0">
                <a:hlinkClick r:id="rId2"/>
              </a:rPr>
            </a:br>
            <a:r>
              <a:rPr lang="en-US" sz="4000" i="1" u="sng" dirty="0">
                <a:solidFill>
                  <a:srgbClr val="FF0000"/>
                </a:solidFill>
                <a:hlinkClick r:id="rId2"/>
              </a:rPr>
              <a:t>Present-day </a:t>
            </a:r>
            <a:r>
              <a:rPr lang="en-US" sz="4000" i="1" u="sng" dirty="0" err="1">
                <a:solidFill>
                  <a:srgbClr val="FF0000"/>
                </a:solidFill>
                <a:hlinkClick r:id="rId2"/>
              </a:rPr>
              <a:t>Drylands</a:t>
            </a:r>
            <a:endParaRPr lang="en-US" sz="4000" i="1" dirty="0">
              <a:solidFill>
                <a:srgbClr val="FF0000"/>
              </a:solidFill>
            </a:endParaRPr>
          </a:p>
          <a:p>
            <a:r>
              <a:rPr lang="en-US" sz="4000" dirty="0">
                <a:solidFill>
                  <a:srgbClr val="FF0000"/>
                </a:solidFill>
                <a:hlinkClick r:id="rId3"/>
              </a:rPr>
              <a:t>Desertification</a:t>
            </a:r>
            <a:r>
              <a:rPr lang="en-US" sz="4000" dirty="0">
                <a:solidFill>
                  <a:srgbClr val="FF0000"/>
                </a:solidFill>
              </a:rPr>
              <a:t> refers to the </a:t>
            </a:r>
            <a:r>
              <a:rPr lang="en-US" sz="4000" dirty="0"/>
              <a:t>persistent </a:t>
            </a:r>
            <a:r>
              <a:rPr lang="en-US" sz="4000" dirty="0">
                <a:hlinkClick r:id="rId4"/>
              </a:rPr>
              <a:t>degradation</a:t>
            </a:r>
            <a:r>
              <a:rPr lang="en-US" sz="4000" dirty="0"/>
              <a:t> of </a:t>
            </a:r>
            <a:r>
              <a:rPr lang="en-US" sz="4000" dirty="0" err="1">
                <a:hlinkClick r:id="rId5"/>
              </a:rPr>
              <a:t>dryland</a:t>
            </a:r>
            <a:r>
              <a:rPr lang="en-US" sz="4000" dirty="0">
                <a:hlinkClick r:id="rId5"/>
              </a:rPr>
              <a:t> ecosystems</a:t>
            </a:r>
            <a:r>
              <a:rPr lang="en-US" sz="4000" dirty="0"/>
              <a:t> by climatic variations and human activities. It occurs on all continents (except Antarctica) and affects the livelihoods of millions of people, including a large proportion of the poor in </a:t>
            </a:r>
            <a:r>
              <a:rPr lang="en-US" sz="4000" dirty="0" err="1">
                <a:hlinkClick r:id="rId5"/>
              </a:rPr>
              <a:t>drylands</a:t>
            </a:r>
            <a:r>
              <a:rPr lang="en-US" sz="4000" dirty="0"/>
              <a:t>.</a:t>
            </a:r>
          </a:p>
          <a:p>
            <a:r>
              <a:rPr lang="en-US" sz="4000" dirty="0"/>
              <a:t>The U.N. Convention to Combat </a:t>
            </a:r>
            <a:r>
              <a:rPr lang="en-US" sz="4000" dirty="0">
                <a:hlinkClick r:id="rId3"/>
              </a:rPr>
              <a:t>Desertification</a:t>
            </a:r>
            <a:r>
              <a:rPr lang="en-US" sz="4000" dirty="0"/>
              <a:t> (UNCCD) defines it as “land </a:t>
            </a:r>
            <a:r>
              <a:rPr lang="en-US" sz="4000" dirty="0">
                <a:hlinkClick r:id="rId4"/>
              </a:rPr>
              <a:t>degradation</a:t>
            </a:r>
            <a:r>
              <a:rPr lang="en-US" sz="4000" dirty="0"/>
              <a:t> in </a:t>
            </a:r>
            <a:r>
              <a:rPr lang="en-US" sz="4000" dirty="0">
                <a:hlinkClick r:id="rId5"/>
              </a:rPr>
              <a:t>arid, semiarid and dry </a:t>
            </a:r>
            <a:r>
              <a:rPr lang="en-US" sz="4000" dirty="0" err="1">
                <a:hlinkClick r:id="rId5"/>
              </a:rPr>
              <a:t>subhumid</a:t>
            </a:r>
            <a:r>
              <a:rPr lang="en-US" sz="4000" dirty="0">
                <a:hlinkClick r:id="rId5"/>
              </a:rPr>
              <a:t> areas</a:t>
            </a:r>
            <a:r>
              <a:rPr lang="en-US" sz="4000" dirty="0"/>
              <a:t> resulting from various factors, including climatic variations and human activities.” Land degradation is in turn defined as the reduction or loss of the biological or economic </a:t>
            </a:r>
            <a:r>
              <a:rPr lang="en-US" sz="4000" dirty="0">
                <a:hlinkClick r:id="rId6"/>
              </a:rPr>
              <a:t>productivity</a:t>
            </a:r>
            <a:r>
              <a:rPr lang="en-US" sz="4000" dirty="0"/>
              <a:t> of </a:t>
            </a:r>
            <a:r>
              <a:rPr lang="en-US" sz="4000" dirty="0" err="1">
                <a:hlinkClick r:id="rId5"/>
              </a:rPr>
              <a:t>drylands</a:t>
            </a:r>
            <a:r>
              <a:rPr lang="en-US" sz="4000" dirty="0"/>
              <a:t>.</a:t>
            </a:r>
          </a:p>
          <a:p>
            <a:pPr>
              <a:buNone/>
            </a:pPr>
            <a:endParaRPr lang="en-US"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279864"/>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334317"/>
          </a:xfrm>
        </p:spPr>
        <p:txBody>
          <a:bodyPr>
            <a:normAutofit fontScale="92500" lnSpcReduction="20000"/>
          </a:bodyPr>
          <a:lstStyle/>
          <a:p>
            <a:r>
              <a:rPr lang="en-US" dirty="0"/>
              <a:t>Acc. to United Nation(1994) Desertification </a:t>
            </a:r>
            <a:r>
              <a:rPr lang="en-US"/>
              <a:t>is the   ‘</a:t>
            </a:r>
            <a:r>
              <a:rPr lang="en-US">
                <a:solidFill>
                  <a:srgbClr val="FFC000"/>
                </a:solidFill>
              </a:rPr>
              <a:t>Degradation</a:t>
            </a:r>
            <a:r>
              <a:rPr lang="en-US" dirty="0">
                <a:solidFill>
                  <a:srgbClr val="FFC000"/>
                </a:solidFill>
              </a:rPr>
              <a:t> of soil, landscape and bio-productive terrestrial system in arid, semi-arid and sub humid areas, resulting from several factors, including climate change and human activities. </a:t>
            </a:r>
          </a:p>
          <a:p>
            <a:r>
              <a:rPr lang="en-US" dirty="0"/>
              <a:t>Desertification refers to persistent degradation of dry land ecosystem by climatic variations and human activities .It occurs on all continents (except Antarctica) and affects the livelihoods of millions people, including a large proportion of the poor in dry lands.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r>
              <a:rPr lang="en-US" dirty="0"/>
              <a:t>GLOBAL WARMING</a:t>
            </a:r>
          </a:p>
        </p:txBody>
      </p:sp>
      <p:sp>
        <p:nvSpPr>
          <p:cNvPr id="3" name="Content Placeholder 2"/>
          <p:cNvSpPr>
            <a:spLocks noGrp="1"/>
          </p:cNvSpPr>
          <p:nvPr>
            <p:ph idx="1"/>
          </p:nvPr>
        </p:nvSpPr>
        <p:spPr>
          <a:xfrm>
            <a:off x="-304800" y="1646236"/>
            <a:ext cx="8991600" cy="8259764"/>
          </a:xfrm>
        </p:spPr>
        <p:txBody>
          <a:bodyPr>
            <a:noAutofit/>
          </a:bodyPr>
          <a:lstStyle/>
          <a:p>
            <a:r>
              <a:rPr lang="en-US" sz="2000" b="1" dirty="0"/>
              <a:t>Global warming</a:t>
            </a:r>
            <a:r>
              <a:rPr lang="en-US" sz="2000" dirty="0"/>
              <a:t> refers to the increase in the temperatures of Earth’s oceans and atmosphere. Most scientists believe that the temperature increases are due to the greenhouse effect. Machines that we make and other human activities emit pollution which subsequently exacerbates the greenhouse effect.</a:t>
            </a:r>
          </a:p>
          <a:p>
            <a:r>
              <a:rPr lang="en-US" sz="2000" dirty="0"/>
              <a:t>In the past 140 years, the average temperature of Earth’s lower atmosphere has risen by 0.6°C. However, by the year 2070, scientists predict that the temperature will have risen by 1.5°C to 2°C. </a:t>
            </a:r>
            <a:r>
              <a:rPr lang="en-US" sz="2000" i="1" dirty="0"/>
              <a:t>‘°C</a:t>
            </a:r>
            <a:r>
              <a:rPr lang="en-US" sz="2000" dirty="0"/>
              <a:t>‘ stands for </a:t>
            </a:r>
            <a:r>
              <a:rPr lang="en-US" sz="2000" i="1" dirty="0"/>
              <a:t>degrees Celsius</a:t>
            </a:r>
            <a:r>
              <a:rPr lang="en-US" sz="2000" dirty="0"/>
              <a:t> or </a:t>
            </a:r>
            <a:r>
              <a:rPr lang="en-US" sz="2000" i="1" dirty="0"/>
              <a:t>degrees Centigrade</a:t>
            </a:r>
            <a:r>
              <a:rPr lang="en-US" sz="2000" dirty="0"/>
              <a:t>.</a:t>
            </a:r>
          </a:p>
          <a:p>
            <a:r>
              <a:rPr lang="en-US" sz="2000" dirty="0"/>
              <a:t>If you look at historical temperature charts over the past thousand years, </a:t>
            </a:r>
            <a:r>
              <a:rPr lang="en-US" sz="2000" dirty="0">
                <a:solidFill>
                  <a:srgbClr val="FFC000"/>
                </a:solidFill>
                <a:hlinkClick r:id="rId2"/>
              </a:rPr>
              <a:t>they all look like hockey sticks</a:t>
            </a:r>
            <a:r>
              <a:rPr lang="en-US" sz="2000" dirty="0">
                <a:solidFill>
                  <a:srgbClr val="FFC000"/>
                </a:solidFill>
              </a:rPr>
              <a:t>. </a:t>
            </a:r>
            <a:r>
              <a:rPr lang="en-US" sz="2000" dirty="0"/>
              <a:t>There is a long period of relative stability, then in 1900, temperatures start rising.</a:t>
            </a:r>
          </a:p>
          <a:p>
            <a:r>
              <a:rPr lang="en-US" sz="2000" dirty="0"/>
              <a:t>Scientists from the Department of Energy’s Pacific Northwest National Laboratory warned that global warming will accelerate. After carrying out a study, they said that </a:t>
            </a:r>
            <a:r>
              <a:rPr lang="en-US" sz="2000" dirty="0">
                <a:hlinkClick r:id="rId3"/>
              </a:rPr>
              <a:t>we will all have to learn to adapt</a:t>
            </a:r>
            <a:r>
              <a:rPr lang="en-US" sz="2000" dirty="0"/>
              <a:t>.</a:t>
            </a:r>
          </a:p>
          <a:p>
            <a:endParaRPr 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432264"/>
          </a:xfrm>
        </p:spPr>
        <p:txBody>
          <a:bodyPr>
            <a:normAutofit fontScale="90000"/>
          </a:bodyPr>
          <a:lstStyle/>
          <a:p>
            <a:endParaRPr lang="en-US" dirty="0"/>
          </a:p>
        </p:txBody>
      </p:sp>
      <p:sp>
        <p:nvSpPr>
          <p:cNvPr id="3" name="Content Placeholder 2"/>
          <p:cNvSpPr>
            <a:spLocks noGrp="1"/>
          </p:cNvSpPr>
          <p:nvPr>
            <p:ph idx="1"/>
          </p:nvPr>
        </p:nvSpPr>
        <p:spPr>
          <a:xfrm>
            <a:off x="457200" y="1646237"/>
            <a:ext cx="8458200" cy="4526280"/>
          </a:xfrm>
        </p:spPr>
        <p:txBody>
          <a:bodyPr>
            <a:normAutofit fontScale="77500" lnSpcReduction="20000"/>
          </a:bodyPr>
          <a:lstStyle/>
          <a:p>
            <a:r>
              <a:rPr lang="en-US" dirty="0"/>
              <a:t>Global warming could dramatically change climate zone patterns. This means that rainfall, snow, winds, and other weather phenomena could significantly change different parts of the world.</a:t>
            </a:r>
          </a:p>
          <a:p>
            <a:endParaRPr lang="en-US" dirty="0"/>
          </a:p>
          <a:p>
            <a:r>
              <a:rPr lang="en-US" dirty="0"/>
              <a:t>For example, rising temperatures could melt the polar ice caps and subsequently push up sea levels across the planet. Low-lying towns and cities might experience serious flooding in decades to come. In fact, there may be permanent flooding in some major cities and other low-lying areas where humans live,</a:t>
            </a:r>
          </a:p>
          <a:p>
            <a:pPr>
              <a:buNone/>
            </a:pPr>
            <a:r>
              <a:rPr lang="en-US" dirty="0"/>
              <a:t>   crop failures may devastate huge areas in the Americas and Asia due to hotter and drier conditions.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Natural Causes of Global Warming</a:t>
            </a:r>
          </a:p>
        </p:txBody>
      </p:sp>
      <p:sp>
        <p:nvSpPr>
          <p:cNvPr id="3" name="Content Placeholder 2"/>
          <p:cNvSpPr>
            <a:spLocks noGrp="1"/>
          </p:cNvSpPr>
          <p:nvPr>
            <p:ph idx="1"/>
          </p:nvPr>
        </p:nvSpPr>
        <p:spPr>
          <a:xfrm>
            <a:off x="457200" y="1295400"/>
            <a:ext cx="8229600" cy="4877117"/>
          </a:xfrm>
        </p:spPr>
        <p:txBody>
          <a:bodyPr>
            <a:normAutofit fontScale="92500" lnSpcReduction="20000"/>
          </a:bodyPr>
          <a:lstStyle/>
          <a:p>
            <a:r>
              <a:rPr lang="en-US" sz="2800" dirty="0">
                <a:solidFill>
                  <a:srgbClr val="FFFF00"/>
                </a:solidFill>
              </a:rPr>
              <a:t>Forest Fires</a:t>
            </a:r>
            <a:r>
              <a:rPr lang="en-US" sz="2800" dirty="0"/>
              <a:t>: Deforestation by nature is another leading cause of Global Warming. Forest fires emit carbon-filled smoke into the atmosphere, and new forests’ growth is slow and not stable enough to produce the much needed oxygen into the newly, suffocating carbon air. </a:t>
            </a:r>
          </a:p>
          <a:p>
            <a:endParaRPr lang="en-US" sz="2800" dirty="0"/>
          </a:p>
          <a:p>
            <a:r>
              <a:rPr lang="en-US" sz="2800" dirty="0">
                <a:solidFill>
                  <a:srgbClr val="FFFF00"/>
                </a:solidFill>
              </a:rPr>
              <a:t>Permafrost</a:t>
            </a:r>
            <a:r>
              <a:rPr lang="en-US" sz="2800" dirty="0"/>
              <a:t>: When frozen soil, constituting about 25% of the Northern Hemisphere, increases, it keep the carbon and methane gases. This permafrost actually leaks carbon into the earth’s atmosphere and scientists also cannot stop permafrost from emitting these gases which melting icecaps at incredibly fast rate. This lead to climate change.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356064"/>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410517"/>
          </a:xfrm>
        </p:spPr>
        <p:txBody>
          <a:bodyPr>
            <a:normAutofit fontScale="92500" lnSpcReduction="10000"/>
          </a:bodyPr>
          <a:lstStyle/>
          <a:p>
            <a:r>
              <a:rPr lang="en-US" dirty="0">
                <a:solidFill>
                  <a:srgbClr val="FFFF00"/>
                </a:solidFill>
              </a:rPr>
              <a:t>Sunspots</a:t>
            </a:r>
            <a:r>
              <a:rPr lang="en-US" dirty="0"/>
              <a:t>: According to Environment Protection Agency(EPA) Sunspots are increasing global temperature. </a:t>
            </a:r>
          </a:p>
          <a:p>
            <a:r>
              <a:rPr lang="en-US" dirty="0">
                <a:solidFill>
                  <a:srgbClr val="FFFF00"/>
                </a:solidFill>
              </a:rPr>
              <a:t>Water </a:t>
            </a:r>
            <a:r>
              <a:rPr lang="en-US" dirty="0" err="1">
                <a:solidFill>
                  <a:srgbClr val="FFFF00"/>
                </a:solidFill>
              </a:rPr>
              <a:t>Vapour</a:t>
            </a:r>
            <a:r>
              <a:rPr lang="en-US" dirty="0"/>
              <a:t>: According to NASA, two thirds of the gases struck in the thick blanket is in the form of water </a:t>
            </a:r>
            <a:r>
              <a:rPr lang="en-US" dirty="0" err="1"/>
              <a:t>vapour</a:t>
            </a:r>
            <a:r>
              <a:rPr lang="en-US" dirty="0"/>
              <a:t>.  </a:t>
            </a:r>
          </a:p>
          <a:p>
            <a:r>
              <a:rPr lang="en-US" dirty="0">
                <a:solidFill>
                  <a:srgbClr val="FFFF00"/>
                </a:solidFill>
              </a:rPr>
              <a:t>Volcanic Eruption</a:t>
            </a:r>
            <a:r>
              <a:rPr lang="en-US" dirty="0"/>
              <a:t>: Volcanic eruptions are also one of the major reasons global warming. Due to volcanic eruption there is emission of Carbon dioxide (Co2) nitrogen, oxide(No) </a:t>
            </a:r>
            <a:r>
              <a:rPr lang="en-US" dirty="0" err="1"/>
              <a:t>sulpher,smoke</a:t>
            </a:r>
            <a:r>
              <a:rPr lang="en-US" dirty="0"/>
              <a:t> and dust particles.</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041864"/>
          </a:xfrm>
        </p:spPr>
        <p:txBody>
          <a:bodyPr>
            <a:normAutofit fontScale="90000"/>
          </a:bodyPr>
          <a:lstStyle/>
          <a:p>
            <a:r>
              <a:rPr lang="en-US" dirty="0"/>
              <a:t>Manmade Causes of Global Warming </a:t>
            </a:r>
          </a:p>
        </p:txBody>
      </p:sp>
      <p:sp>
        <p:nvSpPr>
          <p:cNvPr id="3" name="Content Placeholder 2"/>
          <p:cNvSpPr>
            <a:spLocks noGrp="1"/>
          </p:cNvSpPr>
          <p:nvPr>
            <p:ph idx="1"/>
          </p:nvPr>
        </p:nvSpPr>
        <p:spPr/>
        <p:txBody>
          <a:bodyPr>
            <a:normAutofit fontScale="92500" lnSpcReduction="20000"/>
          </a:bodyPr>
          <a:lstStyle/>
          <a:p>
            <a:r>
              <a:rPr lang="en-US" dirty="0" err="1"/>
              <a:t>Aerosal</a:t>
            </a:r>
            <a:r>
              <a:rPr lang="en-US" dirty="0"/>
              <a:t> in the Temperature:</a:t>
            </a:r>
          </a:p>
          <a:p>
            <a:r>
              <a:rPr lang="en-US" dirty="0"/>
              <a:t>Depletion of Ozone Layer:</a:t>
            </a:r>
          </a:p>
          <a:p>
            <a:r>
              <a:rPr lang="en-US" dirty="0"/>
              <a:t>Burning of Fossils: </a:t>
            </a:r>
          </a:p>
          <a:p>
            <a:r>
              <a:rPr lang="en-US" dirty="0"/>
              <a:t>Pollution:</a:t>
            </a:r>
          </a:p>
          <a:p>
            <a:r>
              <a:rPr lang="en-US" dirty="0"/>
              <a:t>Landfills:</a:t>
            </a:r>
          </a:p>
          <a:p>
            <a:r>
              <a:rPr lang="en-US" dirty="0"/>
              <a:t>Mining:</a:t>
            </a:r>
          </a:p>
          <a:p>
            <a:r>
              <a:rPr lang="en-US" dirty="0"/>
              <a:t>Fertilizer Use:</a:t>
            </a:r>
          </a:p>
          <a:p>
            <a:r>
              <a:rPr lang="en-US" dirty="0"/>
              <a:t>Industrial Advancement:</a:t>
            </a:r>
          </a:p>
          <a:p>
            <a:r>
              <a:rPr lang="en-US" dirty="0"/>
              <a:t>Air pollution: </a:t>
            </a:r>
          </a:p>
          <a:p>
            <a:r>
              <a:rPr lang="en-US" dirty="0"/>
              <a:t>Meat consumption:</a:t>
            </a:r>
          </a:p>
          <a:p>
            <a:r>
              <a:rPr lang="en-US"/>
              <a:t>Population Growth:</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lstStyle/>
          <a:p>
            <a:r>
              <a:rPr lang="en-US" dirty="0">
                <a:solidFill>
                  <a:srgbClr val="FFC000"/>
                </a:solidFill>
              </a:rPr>
              <a:t>Source of Pollution</a:t>
            </a:r>
            <a:r>
              <a:rPr lang="en-US" dirty="0"/>
              <a:t>:</a:t>
            </a:r>
          </a:p>
        </p:txBody>
      </p:sp>
      <p:sp>
        <p:nvSpPr>
          <p:cNvPr id="3" name="Content Placeholder 2"/>
          <p:cNvSpPr>
            <a:spLocks noGrp="1"/>
          </p:cNvSpPr>
          <p:nvPr>
            <p:ph idx="1"/>
          </p:nvPr>
        </p:nvSpPr>
        <p:spPr>
          <a:xfrm>
            <a:off x="457200" y="990600"/>
            <a:ext cx="8686800" cy="5181917"/>
          </a:xfrm>
        </p:spPr>
        <p:txBody>
          <a:bodyPr/>
          <a:lstStyle/>
          <a:p>
            <a:pPr>
              <a:buNone/>
            </a:pPr>
            <a:r>
              <a:rPr lang="en-US" dirty="0"/>
              <a:t>Source of Pollution is divided into two categories viz. a</a:t>
            </a:r>
            <a:r>
              <a:rPr lang="en-US" dirty="0">
                <a:solidFill>
                  <a:srgbClr val="FFFF00"/>
                </a:solidFill>
              </a:rPr>
              <a:t>) Natural and</a:t>
            </a:r>
          </a:p>
          <a:p>
            <a:pPr>
              <a:buNone/>
            </a:pPr>
            <a:r>
              <a:rPr lang="en-US" dirty="0">
                <a:solidFill>
                  <a:srgbClr val="FFFF00"/>
                </a:solidFill>
              </a:rPr>
              <a:t> b) Anthropogenic .Natural </a:t>
            </a:r>
            <a:r>
              <a:rPr lang="en-US" dirty="0"/>
              <a:t>sources includes </a:t>
            </a:r>
            <a:r>
              <a:rPr lang="en-US" dirty="0">
                <a:solidFill>
                  <a:srgbClr val="FFC000"/>
                </a:solidFill>
              </a:rPr>
              <a:t>volcanic ashes, dust layer in the atmosphere</a:t>
            </a:r>
          </a:p>
          <a:p>
            <a:pPr>
              <a:buNone/>
            </a:pPr>
            <a:r>
              <a:rPr lang="en-US" dirty="0">
                <a:solidFill>
                  <a:srgbClr val="FFC000"/>
                </a:solidFill>
              </a:rPr>
              <a:t>Flood water, cosmic particular </a:t>
            </a:r>
            <a:r>
              <a:rPr lang="en-US" dirty="0"/>
              <a:t>etc. </a:t>
            </a:r>
            <a:r>
              <a:rPr lang="en-US" dirty="0">
                <a:solidFill>
                  <a:srgbClr val="FFFF00"/>
                </a:solidFill>
              </a:rPr>
              <a:t>Anthropogenic sources </a:t>
            </a:r>
            <a:r>
              <a:rPr lang="en-US" dirty="0"/>
              <a:t>are </a:t>
            </a:r>
            <a:r>
              <a:rPr lang="en-US" dirty="0">
                <a:solidFill>
                  <a:srgbClr val="FFC000"/>
                </a:solidFill>
              </a:rPr>
              <a:t>industrial source, urban source, agricultural source, population </a:t>
            </a:r>
            <a:r>
              <a:rPr lang="en-US" dirty="0"/>
              <a:t>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3600" dirty="0">
                <a:solidFill>
                  <a:srgbClr val="FFFF00"/>
                </a:solidFill>
              </a:rPr>
              <a:t>Pollutio</a:t>
            </a:r>
            <a:r>
              <a:rPr lang="en-US" dirty="0">
                <a:solidFill>
                  <a:srgbClr val="FFFF00"/>
                </a:solidFill>
              </a:rPr>
              <a:t>n</a:t>
            </a:r>
            <a:r>
              <a:rPr lang="en-US" dirty="0"/>
              <a:t> is generally divided into two broad categories: </a:t>
            </a:r>
          </a:p>
          <a:p>
            <a:pPr>
              <a:buNone/>
            </a:pPr>
            <a:r>
              <a:rPr lang="en-US" dirty="0"/>
              <a:t>    </a:t>
            </a:r>
            <a:r>
              <a:rPr lang="en-US" dirty="0" err="1"/>
              <a:t>i</a:t>
            </a:r>
            <a:r>
              <a:rPr lang="en-US" dirty="0"/>
              <a:t>) </a:t>
            </a:r>
            <a:r>
              <a:rPr lang="en-US" dirty="0">
                <a:solidFill>
                  <a:srgbClr val="FF0000"/>
                </a:solidFill>
              </a:rPr>
              <a:t>Physical Pollution</a:t>
            </a:r>
            <a:r>
              <a:rPr lang="en-US" dirty="0"/>
              <a:t>- physical pollution is caused due to lowering of the quality of physical or abiotic components of the environment by human activities and is further into three subtypes.</a:t>
            </a:r>
          </a:p>
          <a:p>
            <a:pPr marL="514350" indent="-514350">
              <a:buAutoNum type="alphaUcParenR"/>
            </a:pPr>
            <a:r>
              <a:rPr lang="en-US" dirty="0">
                <a:solidFill>
                  <a:srgbClr val="FFC000"/>
                </a:solidFill>
              </a:rPr>
              <a:t>Land Pollution</a:t>
            </a:r>
            <a:r>
              <a:rPr lang="en-US" dirty="0"/>
              <a:t>: Examples: a) accelerated rate of soil erosion through  rill gully erosion b) desertification c) soil pollution d) </a:t>
            </a:r>
            <a:r>
              <a:rPr lang="en-US" dirty="0" err="1"/>
              <a:t>salinization</a:t>
            </a:r>
            <a:r>
              <a:rPr lang="en-US" dirty="0"/>
              <a:t> etc.</a:t>
            </a:r>
          </a:p>
          <a:p>
            <a:pPr marL="514350" indent="-514350">
              <a:buAutoNum type="alphaUcParenR"/>
            </a:pPr>
            <a:endParaRPr lang="en-US" dirty="0"/>
          </a:p>
          <a:p>
            <a:pPr marL="514350" indent="-514350">
              <a:buAutoNum type="alphaUcParenR"/>
            </a:pPr>
            <a:r>
              <a:rPr lang="en-US" dirty="0">
                <a:solidFill>
                  <a:srgbClr val="FFC000"/>
                </a:solidFill>
              </a:rPr>
              <a:t>Water Pollution</a:t>
            </a:r>
            <a:r>
              <a:rPr lang="en-US" dirty="0"/>
              <a:t>: Example  a) pollution of sea water b) pollution of groundwater c) pollution of streams d) pollution of lakes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MSARMA\Downloads\environment-pollution-21-638.jpg"/>
          <p:cNvPicPr>
            <a:picLocks noChangeAspect="1" noChangeArrowheads="1"/>
          </p:cNvPicPr>
          <p:nvPr/>
        </p:nvPicPr>
        <p:blipFill>
          <a:blip r:embed="rId2"/>
          <a:srcRect/>
          <a:stretch>
            <a:fillRect/>
          </a:stretch>
        </p:blipFill>
        <p:spPr bwMode="auto">
          <a:xfrm>
            <a:off x="533400" y="228601"/>
            <a:ext cx="8305800" cy="579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MSARMA\Downloads\environment-pollution-22-638.jpg"/>
          <p:cNvPicPr>
            <a:picLocks noChangeAspect="1" noChangeArrowheads="1"/>
          </p:cNvPicPr>
          <p:nvPr/>
        </p:nvPicPr>
        <p:blipFill>
          <a:blip r:embed="rId2"/>
          <a:srcRect/>
          <a:stretch>
            <a:fillRect/>
          </a:stretch>
        </p:blipFill>
        <p:spPr bwMode="auto">
          <a:xfrm>
            <a:off x="304800" y="381000"/>
            <a:ext cx="8686800" cy="579119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MSARMA\Downloads\9781642243840-533x600.jpg"/>
          <p:cNvPicPr>
            <a:picLocks noChangeAspect="1" noChangeArrowheads="1"/>
          </p:cNvPicPr>
          <p:nvPr/>
        </p:nvPicPr>
        <p:blipFill>
          <a:blip r:embed="rId2"/>
          <a:srcRect/>
          <a:stretch>
            <a:fillRect/>
          </a:stretch>
        </p:blipFill>
        <p:spPr bwMode="auto">
          <a:xfrm>
            <a:off x="457200" y="228600"/>
            <a:ext cx="8305800" cy="6324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631</TotalTime>
  <Words>2588</Words>
  <Application>Microsoft Office PowerPoint</Application>
  <PresentationFormat>On-screen Show (4:3)</PresentationFormat>
  <Paragraphs>86</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Rockwell</vt:lpstr>
      <vt:lpstr>Wingdings 2</vt:lpstr>
      <vt:lpstr>Foundry</vt:lpstr>
      <vt:lpstr>Major Global Environmental Problem: Pollution-M. Sarma </vt:lpstr>
      <vt:lpstr>PowerPoint Presentation</vt:lpstr>
      <vt:lpstr>PowerPoint Presentation</vt:lpstr>
      <vt:lpstr>PowerPoint Presentation</vt:lpstr>
      <vt:lpstr>Source of Pollution:</vt:lpstr>
      <vt:lpstr>PowerPoint Presentation</vt:lpstr>
      <vt:lpstr>PowerPoint Presentation</vt:lpstr>
      <vt:lpstr>PowerPoint Presentation</vt:lpstr>
      <vt:lpstr>PowerPoint Presentation</vt:lpstr>
      <vt:lpstr>Noise Pollution</vt:lpstr>
      <vt:lpstr>PowerPoint Presentation</vt:lpstr>
      <vt:lpstr>PowerPoint Presentation</vt:lpstr>
      <vt:lpstr>Pollution of Ganga river</vt:lpstr>
      <vt:lpstr>PowerPoint Presentation</vt:lpstr>
      <vt:lpstr>PowerPoint Presentation</vt:lpstr>
      <vt:lpstr>PowerPoint Presentation</vt:lpstr>
      <vt:lpstr>PowerPoint Presentation</vt:lpstr>
      <vt:lpstr>  What Is Deforestation?</vt:lpstr>
      <vt:lpstr>The Causes of Deforestation: Why Is Deforestation Happening?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Urbanization Is Causing Deforestation(~5%) </vt:lpstr>
      <vt:lpstr>PowerPoint Presentation</vt:lpstr>
      <vt:lpstr>The Effects of Deforestation on Biodiversity </vt:lpstr>
      <vt:lpstr>The Effects of Deforestation on Local People and Their Livelihoods</vt:lpstr>
      <vt:lpstr>PowerPoint Presentation</vt:lpstr>
      <vt:lpstr>PowerPoint Presentation</vt:lpstr>
      <vt:lpstr>PowerPoint Presentation</vt:lpstr>
      <vt:lpstr> </vt:lpstr>
      <vt:lpstr>DESERTIFICATION</vt:lpstr>
      <vt:lpstr>PowerPoint Presentation</vt:lpstr>
      <vt:lpstr>PowerPoint Presentation</vt:lpstr>
      <vt:lpstr>GLOBAL WARMING</vt:lpstr>
      <vt:lpstr>PowerPoint Presentation</vt:lpstr>
      <vt:lpstr>Natural Causes of Global Warming</vt:lpstr>
      <vt:lpstr>PowerPoint Presentation</vt:lpstr>
      <vt:lpstr>Manmade Causes of Global Warming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Global Environmental Problem: Pollution-M. Sarma</dc:title>
  <dc:creator>MSARMA</dc:creator>
  <cp:lastModifiedBy>ADMIN</cp:lastModifiedBy>
  <cp:revision>36</cp:revision>
  <dcterms:created xsi:type="dcterms:W3CDTF">2021-05-13T11:18:08Z</dcterms:created>
  <dcterms:modified xsi:type="dcterms:W3CDTF">2024-04-04T05:13:43Z</dcterms:modified>
</cp:coreProperties>
</file>